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20"/>
  </p:notesMasterIdLst>
  <p:handoutMasterIdLst>
    <p:handoutMasterId r:id="rId21"/>
  </p:handoutMasterIdLst>
  <p:sldIdLst>
    <p:sldId id="378" r:id="rId2"/>
    <p:sldId id="380" r:id="rId3"/>
    <p:sldId id="420" r:id="rId4"/>
    <p:sldId id="381" r:id="rId5"/>
    <p:sldId id="424" r:id="rId6"/>
    <p:sldId id="417" r:id="rId7"/>
    <p:sldId id="425" r:id="rId8"/>
    <p:sldId id="427" r:id="rId9"/>
    <p:sldId id="426" r:id="rId10"/>
    <p:sldId id="428" r:id="rId11"/>
    <p:sldId id="429" r:id="rId12"/>
    <p:sldId id="430" r:id="rId13"/>
    <p:sldId id="416" r:id="rId14"/>
    <p:sldId id="396" r:id="rId15"/>
    <p:sldId id="421" r:id="rId16"/>
    <p:sldId id="422" r:id="rId17"/>
    <p:sldId id="423" r:id="rId18"/>
    <p:sldId id="411" r:id="rId19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381"/>
            <p14:sldId id="424"/>
            <p14:sldId id="417"/>
            <p14:sldId id="425"/>
            <p14:sldId id="427"/>
            <p14:sldId id="426"/>
            <p14:sldId id="428"/>
            <p14:sldId id="429"/>
            <p14:sldId id="430"/>
            <p14:sldId id="416"/>
            <p14:sldId id="396"/>
            <p14:sldId id="421"/>
            <p14:sldId id="422"/>
            <p14:sldId id="423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28" autoAdjust="0"/>
    <p:restoredTop sz="93891" autoAdjust="0"/>
  </p:normalViewPr>
  <p:slideViewPr>
    <p:cSldViewPr snapToGrid="0" snapToObjects="1">
      <p:cViewPr>
        <p:scale>
          <a:sx n="60" d="100"/>
          <a:sy n="60" d="100"/>
        </p:scale>
        <p:origin x="772" y="220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jer\Dropbox%20(IRIS%20Group)\IRIS%20Group%20Team%20Folder\Igangv&#230;rende%20projekter\Aalborg%20Universitet%20-%20effekter%20af%20samarbejde\Data\Registerdata\Databehandling%20-%20Aalborg%20-%20FoUoI%20samarbejd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Kommercial!$A$81</c:f>
              <c:strCache>
                <c:ptCount val="1"/>
                <c:pt idx="0">
                  <c:v>Aalborg University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Kommercial!$B$81:$Q$81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3</c:v>
                </c:pt>
                <c:pt idx="4">
                  <c:v>5</c:v>
                </c:pt>
                <c:pt idx="5">
                  <c:v>7</c:v>
                </c:pt>
                <c:pt idx="6">
                  <c:v>14</c:v>
                </c:pt>
                <c:pt idx="7">
                  <c:v>37</c:v>
                </c:pt>
                <c:pt idx="8">
                  <c:v>18</c:v>
                </c:pt>
                <c:pt idx="9">
                  <c:v>21</c:v>
                </c:pt>
                <c:pt idx="10">
                  <c:v>35</c:v>
                </c:pt>
                <c:pt idx="11">
                  <c:v>23</c:v>
                </c:pt>
                <c:pt idx="12">
                  <c:v>27</c:v>
                </c:pt>
                <c:pt idx="13">
                  <c:v>40</c:v>
                </c:pt>
                <c:pt idx="14">
                  <c:v>50</c:v>
                </c:pt>
                <c:pt idx="15">
                  <c:v>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A8-453D-A384-60D1597DE355}"/>
            </c:ext>
          </c:extLst>
        </c:ser>
        <c:ser>
          <c:idx val="1"/>
          <c:order val="1"/>
          <c:tx>
            <c:strRef>
              <c:f>Kommercial!$A$82</c:f>
              <c:strCache>
                <c:ptCount val="1"/>
                <c:pt idx="0">
                  <c:v>Other universities in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Kommercial!$B$80:$Q$80</c:f>
              <c:numCache>
                <c:formatCode>General</c:formatCode>
                <c:ptCount val="16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</c:numCache>
            </c:numRef>
          </c:cat>
          <c:val>
            <c:numRef>
              <c:f>Kommercial!$B$82:$Q$82</c:f>
              <c:numCache>
                <c:formatCode>General</c:formatCode>
                <c:ptCount val="16"/>
                <c:pt idx="0">
                  <c:v>10</c:v>
                </c:pt>
                <c:pt idx="1">
                  <c:v>31</c:v>
                </c:pt>
                <c:pt idx="2">
                  <c:v>20</c:v>
                </c:pt>
                <c:pt idx="3">
                  <c:v>26</c:v>
                </c:pt>
                <c:pt idx="4">
                  <c:v>33</c:v>
                </c:pt>
                <c:pt idx="5">
                  <c:v>67</c:v>
                </c:pt>
                <c:pt idx="6">
                  <c:v>92</c:v>
                </c:pt>
                <c:pt idx="7">
                  <c:v>46</c:v>
                </c:pt>
                <c:pt idx="8">
                  <c:v>59</c:v>
                </c:pt>
                <c:pt idx="9">
                  <c:v>48</c:v>
                </c:pt>
                <c:pt idx="10">
                  <c:v>61</c:v>
                </c:pt>
                <c:pt idx="11">
                  <c:v>73</c:v>
                </c:pt>
                <c:pt idx="12">
                  <c:v>64</c:v>
                </c:pt>
                <c:pt idx="13">
                  <c:v>88</c:v>
                </c:pt>
                <c:pt idx="14">
                  <c:v>60</c:v>
                </c:pt>
                <c:pt idx="15">
                  <c:v>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5A8-453D-A384-60D1597DE3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42112"/>
        <c:axId val="32843648"/>
      </c:lineChart>
      <c:catAx>
        <c:axId val="32842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3648"/>
        <c:crosses val="autoZero"/>
        <c:auto val="1"/>
        <c:lblAlgn val="ctr"/>
        <c:lblOffset val="100"/>
        <c:noMultiLvlLbl val="0"/>
      </c:catAx>
      <c:valAx>
        <c:axId val="328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2842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jpeg>
</file>

<file path=ppt/media/image2.png>
</file>

<file path=ppt/media/image4.jpeg>
</file>

<file path=ppt/media/image5.jpe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32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60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63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9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65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03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80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endParaRPr lang="da-DK"/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 enthält.&#10;&#10;Mit hoher Zuverlässigkeit generierte Beschreibung">
            <a:extLst>
              <a:ext uri="{FF2B5EF4-FFF2-40B4-BE49-F238E27FC236}">
                <a16:creationId xmlns:a16="http://schemas.microsoft.com/office/drawing/2014/main" id="{2A246994-E9AE-409E-8199-EFA19A1F7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46" y="1318437"/>
            <a:ext cx="5371816" cy="4132635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Perturb &amp; Observe technique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1219179" y="5440465"/>
            <a:ext cx="403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P-V curve from a </a:t>
            </a:r>
            <a:r>
              <a:rPr lang="en-US" spc="300" dirty="0" err="1"/>
              <a:t>pv</a:t>
            </a:r>
            <a:r>
              <a:rPr lang="en-US" spc="300" dirty="0"/>
              <a:t>-panel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4B0EBCF-33A8-460F-8091-21A15438BF1D}"/>
                  </a:ext>
                </a:extLst>
              </p:cNvPr>
              <p:cNvSpPr txBox="1"/>
              <p:nvPr/>
            </p:nvSpPr>
            <p:spPr>
              <a:xfrm flipH="1">
                <a:off x="5959189" y="1472166"/>
                <a:ext cx="6108555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spc="300" dirty="0"/>
                  <a:t>1. </a:t>
                </a:r>
                <a:r>
                  <a:rPr lang="de-DE" sz="2000" b="1" spc="300" dirty="0" err="1"/>
                  <a:t>step</a:t>
                </a:r>
                <a:r>
                  <a:rPr lang="de-DE" sz="2000" b="1" spc="300" dirty="0"/>
                  <a:t>: Power </a:t>
                </a:r>
                <a:r>
                  <a:rPr lang="de-DE" sz="2000" b="1" spc="300" dirty="0" err="1"/>
                  <a:t>validation</a:t>
                </a:r>
                <a:endParaRPr lang="de-DE" sz="2000" b="1" spc="300" dirty="0"/>
              </a:p>
              <a:p>
                <a:pPr indent="-342900">
                  <a:buAutoNum type="arabicPeriod"/>
                </a:pPr>
                <a:endParaRPr lang="de-DE" sz="2000" spc="300" dirty="0"/>
              </a:p>
              <a:p>
                <a:r>
                  <a:rPr lang="de-DE" sz="2000" spc="300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spc="300"/>
                        </m:ctrlPr>
                      </m:sSubPr>
                      <m:e>
                        <m:r>
                          <a:rPr lang="de-DE" sz="2000" b="1" spc="300"/>
                          <m:t>𝑃</m:t>
                        </m:r>
                      </m:e>
                      <m:sub>
                        <m:r>
                          <a:rPr lang="de-DE" sz="2000" b="1" spc="300"/>
                          <m:t>𝑛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&gt;</a:t>
                </a:r>
                <a:r>
                  <a:rPr lang="de-DE" sz="2000" b="1" spc="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spc="300"/>
                        </m:ctrlPr>
                      </m:sSubPr>
                      <m:e>
                        <m:r>
                          <a:rPr lang="de-DE" sz="2000" b="1" spc="300"/>
                          <m:t>𝑃</m:t>
                        </m:r>
                      </m:e>
                      <m:sub>
                        <m:r>
                          <a:rPr lang="de-DE" sz="2000" b="1" spc="300"/>
                          <m:t>𝑛</m:t>
                        </m:r>
                        <m:r>
                          <a:rPr lang="de-DE" sz="2000" b="1" spc="300"/>
                          <m:t>−1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-&gt; </a:t>
                </a:r>
                <a:r>
                  <a:rPr lang="de-DE" sz="2000" spc="300" dirty="0" err="1"/>
                  <a:t>move</a:t>
                </a:r>
                <a:r>
                  <a:rPr lang="de-DE" sz="2000" spc="300" dirty="0"/>
                  <a:t> </a:t>
                </a:r>
                <a:r>
                  <a:rPr lang="de-DE" sz="2000" spc="300" dirty="0" err="1"/>
                  <a:t>to</a:t>
                </a:r>
                <a:r>
                  <a:rPr lang="de-DE" sz="2000" spc="300" dirty="0"/>
                  <a:t> MPP</a:t>
                </a:r>
              </a:p>
              <a:p>
                <a:endParaRPr lang="de-DE" sz="2000" b="1" spc="300" dirty="0"/>
              </a:p>
              <a:p>
                <a:r>
                  <a:rPr lang="de-DE" sz="2000" b="1" spc="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spc="300"/>
                        </m:ctrlPr>
                      </m:sSubPr>
                      <m:e>
                        <m:r>
                          <a:rPr lang="de-DE" sz="2000" b="1" spc="300"/>
                          <m:t>𝑃</m:t>
                        </m:r>
                      </m:e>
                      <m:sub>
                        <m:r>
                          <a:rPr lang="de-DE" sz="2000" b="1" spc="300"/>
                          <m:t>𝑛</m:t>
                        </m:r>
                      </m:sub>
                    </m:sSub>
                  </m:oMath>
                </a14:m>
                <a:r>
                  <a:rPr lang="de-DE" sz="2000" b="1" spc="300" dirty="0"/>
                  <a:t> </a:t>
                </a:r>
                <a:r>
                  <a:rPr lang="de-DE" sz="2000" spc="300" dirty="0"/>
                  <a:t>&lt;</a:t>
                </a:r>
                <a:r>
                  <a:rPr lang="de-DE" sz="2000" b="1" spc="3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1" spc="300"/>
                        </m:ctrlPr>
                      </m:sSubPr>
                      <m:e>
                        <m:r>
                          <a:rPr lang="de-DE" sz="2000" b="1" spc="300"/>
                          <m:t>𝑃</m:t>
                        </m:r>
                      </m:e>
                      <m:sub>
                        <m:r>
                          <a:rPr lang="de-DE" sz="2000" b="1" spc="300"/>
                          <m:t>𝑛</m:t>
                        </m:r>
                        <m:r>
                          <a:rPr lang="de-DE" sz="2000" b="1" spc="300"/>
                          <m:t>−1</m:t>
                        </m:r>
                      </m:sub>
                    </m:sSub>
                  </m:oMath>
                </a14:m>
                <a:r>
                  <a:rPr lang="de-DE" sz="2000" spc="300" dirty="0"/>
                  <a:t>-&gt; </a:t>
                </a:r>
                <a:r>
                  <a:rPr lang="de-DE" sz="2000" spc="300" dirty="0" err="1"/>
                  <a:t>move</a:t>
                </a:r>
                <a:r>
                  <a:rPr lang="de-DE" sz="2000" spc="300" dirty="0"/>
                  <a:t> </a:t>
                </a:r>
                <a:r>
                  <a:rPr lang="de-DE" sz="2000" spc="300" dirty="0" err="1"/>
                  <a:t>away</a:t>
                </a:r>
                <a:r>
                  <a:rPr lang="de-DE" sz="2000" spc="300" dirty="0"/>
                  <a:t> </a:t>
                </a:r>
                <a:r>
                  <a:rPr lang="de-DE" sz="2000" spc="300" dirty="0" err="1"/>
                  <a:t>from</a:t>
                </a:r>
                <a:r>
                  <a:rPr lang="de-DE" sz="2000" spc="300" dirty="0"/>
                  <a:t> MPP</a:t>
                </a:r>
              </a:p>
              <a:p>
                <a:endParaRPr lang="de-DE" sz="2000" spc="300" dirty="0"/>
              </a:p>
              <a:p>
                <a:r>
                  <a:rPr lang="de-DE" sz="2000" b="1" spc="300" dirty="0"/>
                  <a:t>2. </a:t>
                </a:r>
                <a:r>
                  <a:rPr lang="de-DE" sz="2000" b="1" spc="300" dirty="0" err="1"/>
                  <a:t>step</a:t>
                </a:r>
                <a:r>
                  <a:rPr lang="de-DE" sz="2000" b="1" spc="300" dirty="0"/>
                  <a:t>: </a:t>
                </a:r>
                <a:r>
                  <a:rPr lang="de-DE" sz="2000" b="1" spc="300" dirty="0" err="1"/>
                  <a:t>Voltage</a:t>
                </a:r>
                <a:r>
                  <a:rPr lang="de-DE" sz="2000" b="1" spc="300" dirty="0"/>
                  <a:t> </a:t>
                </a:r>
                <a:r>
                  <a:rPr lang="de-DE" sz="2000" b="1" spc="300" dirty="0" err="1"/>
                  <a:t>validation</a:t>
                </a:r>
                <a:endParaRPr lang="de-DE" sz="2000" b="1" spc="300" dirty="0"/>
              </a:p>
              <a:p>
                <a:endParaRPr lang="de-DE" spc="300" dirty="0"/>
              </a:p>
              <a:p>
                <a:r>
                  <a:rPr lang="de-DE" spc="300" dirty="0"/>
                  <a:t>   </a:t>
                </a:r>
                <a:endParaRPr lang="en-US" sz="2000" dirty="0"/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4B0EBCF-33A8-460F-8091-21A15438BF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5959189" y="1472166"/>
                <a:ext cx="6108555" cy="2800767"/>
              </a:xfrm>
              <a:prstGeom prst="rect">
                <a:avLst/>
              </a:prstGeom>
              <a:blipFill>
                <a:blip r:embed="rId4"/>
                <a:stretch>
                  <a:fillRect l="-1098" t="-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Multiplikationszeichen 13">
            <a:extLst>
              <a:ext uri="{FF2B5EF4-FFF2-40B4-BE49-F238E27FC236}">
                <a16:creationId xmlns:a16="http://schemas.microsoft.com/office/drawing/2014/main" id="{0D0F4732-D839-4786-AC4A-FAA937AA32A4}"/>
              </a:ext>
            </a:extLst>
          </p:cNvPr>
          <p:cNvSpPr/>
          <p:nvPr/>
        </p:nvSpPr>
        <p:spPr>
          <a:xfrm>
            <a:off x="4681869" y="1535899"/>
            <a:ext cx="350875" cy="369332"/>
          </a:xfrm>
          <a:prstGeom prst="mathMultiply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6" name="Tabel 3">
                <a:extLst>
                  <a:ext uri="{FF2B5EF4-FFF2-40B4-BE49-F238E27FC236}">
                    <a16:creationId xmlns:a16="http://schemas.microsoft.com/office/drawing/2014/main" id="{C84C182C-E126-4220-9BBD-94CDE0758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0948885"/>
                  </p:ext>
                </p:extLst>
              </p:nvPr>
            </p:nvGraphicFramePr>
            <p:xfrm>
              <a:off x="5892208" y="3744338"/>
              <a:ext cx="6147183" cy="19365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90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336600306"/>
                        </a:ext>
                      </a:extLst>
                    </a:gridCol>
                  </a:tblGrid>
                  <a:tr h="534498">
                    <a:tc>
                      <a:txBody>
                        <a:bodyPr/>
                        <a:lstStyle/>
                        <a:p>
                          <a:endParaRPr lang="da-DK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</a:t>
                          </a:r>
                          <a:r>
                            <a:rPr lang="de-DE" sz="2000" spc="300" dirty="0"/>
                            <a:t>&gt;</a:t>
                          </a:r>
                          <a:r>
                            <a:rPr lang="de-DE" sz="2000" b="1" spc="300" dirty="0"/>
                            <a:t>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&lt;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&gt;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da-DK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2000" b="1" spc="300" dirty="0"/>
                            <a:t> &lt;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de-DE" sz="2000" b="1" i="1" spc="30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000" b="1" i="1" spc="300" smtClean="0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de-DE" sz="2000" b="1" spc="30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</m:sSub>
                            </m:oMath>
                          </a14:m>
                          <a:endParaRPr lang="da-DK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6" name="Tabel 3">
                <a:extLst>
                  <a:ext uri="{FF2B5EF4-FFF2-40B4-BE49-F238E27FC236}">
                    <a16:creationId xmlns:a16="http://schemas.microsoft.com/office/drawing/2014/main" id="{C84C182C-E126-4220-9BBD-94CDE0758B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0948885"/>
                  </p:ext>
                </p:extLst>
              </p:nvPr>
            </p:nvGraphicFramePr>
            <p:xfrm>
              <a:off x="5892208" y="3744338"/>
              <a:ext cx="6147183" cy="193657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9061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  <a:gridCol w="2049061">
                      <a:extLst>
                        <a:ext uri="{9D8B030D-6E8A-4147-A177-3AD203B41FA5}">
                          <a16:colId xmlns:a16="http://schemas.microsoft.com/office/drawing/2014/main" val="1336600306"/>
                        </a:ext>
                      </a:extLst>
                    </a:gridCol>
                  </a:tblGrid>
                  <a:tr h="534498">
                    <a:tc>
                      <a:txBody>
                        <a:bodyPr/>
                        <a:lstStyle/>
                        <a:p>
                          <a:endParaRPr lang="da-DK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100000" t="-4545" r="-101187" b="-282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00595" t="-4545" r="-1488" b="-282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98" t="-80000" r="-201786" b="-1165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5"/>
                          <a:stretch>
                            <a:fillRect l="-298" t="-180000" r="-201786" b="-165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decrease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l" defTabSz="914330" rtl="0" eaLnBrk="1" latinLnBrk="0" hangingPunct="1"/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Voltage</a:t>
                          </a:r>
                          <a:r>
                            <a:rPr lang="de-DE" sz="2000" b="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</a:t>
                          </a:r>
                          <a:r>
                            <a:rPr lang="de-DE" sz="2000" b="0" kern="1200" spc="300" dirty="0" err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increase</a:t>
                          </a:r>
                          <a:endParaRPr lang="en-US" sz="2000" b="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11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Perturb &amp; Observe technique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40392" y="1535899"/>
            <a:ext cx="120485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spc="300" dirty="0"/>
              <a:t>Pro: </a:t>
            </a:r>
            <a:r>
              <a:rPr lang="en-US" b="1" spc="300" dirty="0"/>
              <a:t>required computing power  is low (simplest implementation)</a:t>
            </a:r>
            <a:endParaRPr lang="de-DE" b="1" spc="300" dirty="0"/>
          </a:p>
          <a:p>
            <a:endParaRPr lang="de-DE" b="1" spc="300" dirty="0"/>
          </a:p>
          <a:p>
            <a:endParaRPr lang="de-DE" b="1" spc="300" dirty="0"/>
          </a:p>
          <a:p>
            <a:endParaRPr lang="de-DE" b="1" spc="300" dirty="0"/>
          </a:p>
          <a:p>
            <a:r>
              <a:rPr lang="de-DE" b="1" spc="300" dirty="0"/>
              <a:t>Contra: </a:t>
            </a:r>
            <a:r>
              <a:rPr lang="en-US" b="1" spc="300" dirty="0"/>
              <a:t>algorithm oscillates around MPP with fix step </a:t>
            </a:r>
          </a:p>
          <a:p>
            <a:r>
              <a:rPr lang="de-DE" b="1" spc="300" dirty="0"/>
              <a:t>	   </a:t>
            </a:r>
            <a:r>
              <a:rPr lang="en-US" b="1" spc="300" dirty="0"/>
              <a:t>(simplest implementation)</a:t>
            </a:r>
            <a:endParaRPr lang="de-DE" b="1" spc="300" dirty="0"/>
          </a:p>
          <a:p>
            <a:endParaRPr lang="de-DE" b="1" spc="300" dirty="0"/>
          </a:p>
          <a:p>
            <a:endParaRPr lang="de-DE" spc="300" dirty="0"/>
          </a:p>
          <a:p>
            <a:r>
              <a:rPr lang="de-DE" spc="300" dirty="0"/>
              <a:t>  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4012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807765-B8CA-4F74-A6F8-DD5C85421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7" y="1107482"/>
            <a:ext cx="10330646" cy="4266916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12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527271" y="5394943"/>
            <a:ext cx="7137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Block diagram of the system including the MPPT</a:t>
            </a:r>
          </a:p>
        </p:txBody>
      </p:sp>
    </p:spTree>
    <p:extLst>
      <p:ext uri="{BB962C8B-B14F-4D97-AF65-F5344CB8AC3E}">
        <p14:creationId xmlns:p14="http://schemas.microsoft.com/office/powerpoint/2010/main" val="2317360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13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592576"/>
            <a:ext cx="4290064" cy="4290064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892" y="1519541"/>
            <a:ext cx="4512023" cy="4512023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5960171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5919805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01924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9536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27726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Converter design, change random picture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0672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ladsholder til billede 1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/>
              <a:t>GENERAL GUIDELINES</a:t>
            </a:r>
          </a:p>
          <a:p>
            <a:pPr rtl="0"/>
            <a:r>
              <a:rPr lang="en-GB"/>
              <a:t>STUDENTS</a:t>
            </a:r>
          </a:p>
          <a:p>
            <a:pPr rtl="0"/>
            <a:r>
              <a:rPr lang="en-GB"/>
              <a:t>PBL</a:t>
            </a:r>
          </a:p>
          <a:p>
            <a:pPr rtl="0"/>
            <a:r>
              <a:rPr lang="en-GB"/>
              <a:t>RESEARCH AND RANKING</a:t>
            </a:r>
          </a:p>
          <a:p>
            <a:pPr rtl="0"/>
            <a:r>
              <a:rPr lang="en-GB"/>
              <a:t>BUSINESS COLLABORATION</a:t>
            </a:r>
          </a:p>
          <a:p>
            <a:pPr rtl="0"/>
            <a:r>
              <a:rPr lang="en-GB"/>
              <a:t>STRATEGY 2016-21</a:t>
            </a:r>
            <a:endParaRPr lang="da-DK" dirty="0"/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dsholder til billede 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Introduction, </a:t>
            </a:r>
            <a:r>
              <a:rPr lang="en-GB" dirty="0">
                <a:solidFill>
                  <a:srgbClr val="FF0000"/>
                </a:solidFill>
              </a:rPr>
              <a:t>change random picture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dsholder til billede 12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423528" y="0"/>
            <a:ext cx="4753232" cy="6858000"/>
          </a:xfrm>
        </p:spPr>
      </p:pic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5868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AAU – KNOWLEDGE FOR THE WORLD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587374" y="2273372"/>
            <a:ext cx="614502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/>
              <a:t>All degree programmes and research activities at Aalborg University are </a:t>
            </a:r>
            <a:r>
              <a:rPr lang="en-GB" sz="1600" b="1" spc="300" dirty="0"/>
              <a:t>problem and project-based</a:t>
            </a:r>
            <a:r>
              <a:rPr lang="en-GB" sz="1600" spc="300" dirty="0"/>
              <a:t> and have an </a:t>
            </a:r>
            <a:r>
              <a:rPr lang="en-GB" sz="1600" b="1" spc="300" dirty="0"/>
              <a:t>interdisciplinary</a:t>
            </a:r>
            <a:r>
              <a:rPr lang="en-GB" sz="1600" spc="300" dirty="0"/>
              <a:t> focus. </a:t>
            </a:r>
            <a:endParaRPr lang="da-DK" sz="1600" b="1" spc="300" dirty="0"/>
          </a:p>
          <a:p>
            <a:pPr rtl="0"/>
            <a:endParaRPr lang="da-DK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Through strong interplay between staff and students and intense </a:t>
            </a:r>
            <a:r>
              <a:rPr lang="en-GB" sz="1600" b="1" spc="300" dirty="0"/>
              <a:t>collaboration</a:t>
            </a:r>
            <a:r>
              <a:rPr lang="en-GB" sz="1600" spc="300" dirty="0"/>
              <a:t> with public and private sectors, we offer degree programmes with a real-world approach and provide </a:t>
            </a:r>
            <a:r>
              <a:rPr lang="en-GB" sz="1600" b="1" spc="300" dirty="0"/>
              <a:t>world-class research</a:t>
            </a:r>
            <a:r>
              <a:rPr lang="en-GB" sz="1600" spc="300" dirty="0"/>
              <a:t>.</a:t>
            </a:r>
          </a:p>
          <a:p>
            <a:pPr rtl="0"/>
            <a:r>
              <a:rPr lang="en-GB" sz="1600" spc="300" dirty="0"/>
              <a:t> </a:t>
            </a:r>
            <a:endParaRPr lang="da-DK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This results in new insights, new solutions to societal challenges and </a:t>
            </a:r>
            <a:r>
              <a:rPr lang="en-GB" sz="1600" b="1" spc="300" dirty="0"/>
              <a:t>knowledge that changes the world</a:t>
            </a:r>
            <a:r>
              <a:rPr lang="en-GB" sz="1600" spc="300" dirty="0"/>
              <a:t>. </a:t>
            </a:r>
          </a:p>
        </p:txBody>
      </p:sp>
      <p:graphicFrame>
        <p:nvGraphicFramePr>
          <p:cNvPr id="7" name="Diagram 7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5523052"/>
              </p:ext>
            </p:extLst>
          </p:nvPr>
        </p:nvGraphicFramePr>
        <p:xfrm>
          <a:off x="6951944" y="2017361"/>
          <a:ext cx="4668555" cy="3469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98318"/>
              </p:ext>
            </p:extLst>
          </p:nvPr>
        </p:nvGraphicFramePr>
        <p:xfrm>
          <a:off x="2032000" y="2555819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390093" cy="1474385"/>
          </a:xfrm>
        </p:spPr>
        <p:txBody>
          <a:bodyPr/>
          <a:lstStyle/>
          <a:p>
            <a:r>
              <a:rPr lang="en-US" dirty="0"/>
              <a:t>Problem statement and objectives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587373" y="1844675"/>
            <a:ext cx="1083199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300" dirty="0"/>
              <a:t>How can a module integrated converter be designed to maximize </a:t>
            </a:r>
          </a:p>
          <a:p>
            <a:r>
              <a:rPr lang="en-US" sz="2000" b="1" spc="300" dirty="0"/>
              <a:t>the PV power generation under real conditions?</a:t>
            </a:r>
          </a:p>
          <a:p>
            <a:endParaRPr lang="de-DE" sz="1600" b="1" spc="300" dirty="0"/>
          </a:p>
          <a:p>
            <a:endParaRPr lang="de-DE" sz="1600" b="1" spc="300" dirty="0"/>
          </a:p>
          <a:p>
            <a:r>
              <a:rPr lang="en-US" b="1" spc="300" dirty="0"/>
              <a:t>Objectives:</a:t>
            </a:r>
          </a:p>
          <a:p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Design a DC-DC converter for integration with a PV panel.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Implementation of an MPPT algorithm.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Hardware implementation of the MIC components including the Printed Circuit Board (PCB) layout.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pc="3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pc="300" dirty="0"/>
              <a:t>Test of the system using a PV simulator and validation of the results.</a:t>
            </a:r>
            <a:endParaRPr lang="de-DE" spc="300" dirty="0"/>
          </a:p>
        </p:txBody>
      </p:sp>
    </p:spTree>
    <p:extLst>
      <p:ext uri="{BB962C8B-B14F-4D97-AF65-F5344CB8AC3E}">
        <p14:creationId xmlns:p14="http://schemas.microsoft.com/office/powerpoint/2010/main" val="3639924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8B85D22-7916-405B-9EE4-DBD5F8A81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472" y="1379462"/>
            <a:ext cx="8521056" cy="3859620"/>
          </a:xfrm>
          <a:prstGeom prst="rect">
            <a:avLst/>
          </a:prstGeom>
        </p:spPr>
      </p:pic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760263" cy="1474385"/>
          </a:xfrm>
        </p:spPr>
        <p:txBody>
          <a:bodyPr/>
          <a:lstStyle/>
          <a:p>
            <a:r>
              <a:rPr lang="en-US" dirty="0"/>
              <a:t>Selection of topology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3382685" y="5379925"/>
            <a:ext cx="5426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Non-inverting buck-boost converter</a:t>
            </a:r>
          </a:p>
        </p:txBody>
      </p:sp>
    </p:spTree>
    <p:extLst>
      <p:ext uri="{BB962C8B-B14F-4D97-AF65-F5344CB8AC3E}">
        <p14:creationId xmlns:p14="http://schemas.microsoft.com/office/powerpoint/2010/main" val="1504229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5390093" cy="1474385"/>
          </a:xfrm>
        </p:spPr>
        <p:txBody>
          <a:bodyPr/>
          <a:lstStyle/>
          <a:p>
            <a:r>
              <a:rPr lang="en-US" dirty="0"/>
              <a:t>System requirements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40663855"/>
                  </p:ext>
                </p:extLst>
              </p:nvPr>
            </p:nvGraphicFramePr>
            <p:xfrm>
              <a:off x="457200" y="1489732"/>
              <a:ext cx="5757336" cy="37582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91832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467686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Input</a:t>
                          </a:r>
                          <a:endParaRPr lang="en-US" sz="24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𝑜𝑐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𝑠𝑐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467686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Output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𝑚𝑖𝑛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28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pPr algn="l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a-DK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el 3">
                <a:extLst>
                  <a:ext uri="{FF2B5EF4-FFF2-40B4-BE49-F238E27FC236}">
                    <a16:creationId xmlns:a16="http://schemas.microsoft.com/office/drawing/2014/main" id="{143C0D65-504C-42D9-AE9E-CDCB6EEF55F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40663855"/>
                  </p:ext>
                </p:extLst>
              </p:nvPr>
            </p:nvGraphicFramePr>
            <p:xfrm>
              <a:off x="457200" y="1489732"/>
              <a:ext cx="5757336" cy="37582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91832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467686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Input</a:t>
                          </a:r>
                          <a:endParaRPr lang="en-US" sz="2400" kern="1200" spc="300" dirty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243143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109091" r="-99789" b="-6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300.4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[W]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8246870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211842" r="-99789" b="-5368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4280064"/>
                      </a:ext>
                    </a:extLst>
                  </a:tr>
                  <a:tr h="46768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307792" r="-99789" b="-4298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8.67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2825534"/>
                      </a:ext>
                    </a:extLst>
                  </a:tr>
                  <a:tr h="467686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Output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77331988"/>
                      </a:ext>
                    </a:extLst>
                  </a:tr>
                  <a:tr h="47326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501282" r="-99789" b="-2256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90 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82639302"/>
                      </a:ext>
                    </a:extLst>
                  </a:tr>
                  <a:tr h="47326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609091" r="-99789" b="-1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28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[V]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01151769"/>
                      </a:ext>
                    </a:extLst>
                  </a:tr>
                  <a:tr h="47326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421" t="-700000" r="-99789" b="-2692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12.5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[A]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28542228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el 3">
                <a:extLst>
                  <a:ext uri="{FF2B5EF4-FFF2-40B4-BE49-F238E27FC236}">
                    <a16:creationId xmlns:a16="http://schemas.microsoft.com/office/drawing/2014/main" id="{FC21F96A-7452-4222-8B83-D6B27D8468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84983927"/>
                  </p:ext>
                </p:extLst>
              </p:nvPr>
            </p:nvGraphicFramePr>
            <p:xfrm>
              <a:off x="6318382" y="1489735"/>
              <a:ext cx="5731008" cy="462293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65504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534498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2967547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𝑜𝑢𝑡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𝑖𝑛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ctr" defTabSz="914318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∆</m:t>
                                </m:r>
                                <m:r>
                                  <a:rPr lang="de-DE" sz="2400" kern="1200" spc="300" smtClean="0">
                                    <a:solidFill>
                                      <a:schemeClr val="tx1"/>
                                    </a:solidFill>
                                    <a:latin typeface="+mn-lt"/>
                                    <a:ea typeface="+mn-ea"/>
                                    <a:cs typeface="+mn-cs"/>
                                  </a:rPr>
                                  <m:t> </m:t>
                                </m:r>
                                <m:sSub>
                                  <m:sSubPr>
                                    <m:ctrlP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𝐿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,</m:t>
                                    </m:r>
                                    <m:r>
                                      <a:rPr lang="de-DE" sz="2400" kern="1200" spc="300" smtClean="0">
                                        <a:solidFill>
                                          <a:schemeClr val="tx1"/>
                                        </a:solidFill>
                                        <a:latin typeface="+mn-lt"/>
                                        <a:ea typeface="+mn-ea"/>
                                        <a:cs typeface="+mn-cs"/>
                                      </a:rPr>
                                      <m:t>𝑚𝑎𝑥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  <a:p>
                          <a:pPr marL="0" algn="ctr" defTabSz="914318" rtl="0" eaLnBrk="1" latinLnBrk="0" hangingPunct="1"/>
                          <a:endParaRPr lang="da-DK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  <a:tr h="534498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specification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36621109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44704809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6209184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el 3">
                <a:extLst>
                  <a:ext uri="{FF2B5EF4-FFF2-40B4-BE49-F238E27FC236}">
                    <a16:creationId xmlns:a16="http://schemas.microsoft.com/office/drawing/2014/main" id="{FC21F96A-7452-4222-8B83-D6B27D8468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84983927"/>
                  </p:ext>
                </p:extLst>
              </p:nvPr>
            </p:nvGraphicFramePr>
            <p:xfrm>
              <a:off x="6318382" y="1489735"/>
              <a:ext cx="5731008" cy="462293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65504">
                      <a:extLst>
                        <a:ext uri="{9D8B030D-6E8A-4147-A177-3AD203B41FA5}">
                          <a16:colId xmlns:a16="http://schemas.microsoft.com/office/drawing/2014/main" val="4134023861"/>
                        </a:ext>
                      </a:extLst>
                    </a:gridCol>
                    <a:gridCol w="2865504">
                      <a:extLst>
                        <a:ext uri="{9D8B030D-6E8A-4147-A177-3AD203B41FA5}">
                          <a16:colId xmlns:a16="http://schemas.microsoft.com/office/drawing/2014/main" val="1693208999"/>
                        </a:ext>
                      </a:extLst>
                    </a:gridCol>
                  </a:tblGrid>
                  <a:tr h="534498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Ripple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82967547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107955" r="-100637" b="-6897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0.5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5979882"/>
                      </a:ext>
                    </a:extLst>
                  </a:tr>
                  <a:tr h="53449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210345" r="-100637" b="-59770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0.1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36959784"/>
                      </a:ext>
                    </a:extLst>
                  </a:tr>
                  <a:tr h="839026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212" t="-195652" r="-100637" b="-27681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10 </a:t>
                          </a:r>
                          <a:r>
                            <a:rPr lang="en-US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[%]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3038726"/>
                      </a:ext>
                    </a:extLst>
                  </a:tr>
                  <a:tr h="534498">
                    <a:tc gridSpan="2"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b="1" kern="1200" spc="300" dirty="0">
                              <a:solidFill>
                                <a:schemeClr val="bg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PV system specification</a:t>
                          </a:r>
                        </a:p>
                      </a:txBody>
                      <a:tcPr>
                        <a:solidFill>
                          <a:schemeClr val="accent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3662110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Minimum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4</a:t>
                          </a:r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44704809"/>
                      </a:ext>
                    </a:extLst>
                  </a:tr>
                  <a:tr h="822960">
                    <a:tc>
                      <a:txBody>
                        <a:bodyPr/>
                        <a:lstStyle/>
                        <a:p>
                          <a:pPr marL="0" algn="l" defTabSz="914318" rtl="0" eaLnBrk="1" latinLnBrk="0" hangingPunct="1"/>
                          <a:r>
                            <a:rPr lang="da-DK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Maximum string length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algn="ctr" defTabSz="914318" rtl="0" eaLnBrk="1" latinLnBrk="0" hangingPunct="1"/>
                          <a:r>
                            <a:rPr lang="de-DE" sz="2400" kern="1200" spc="3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15</a:t>
                          </a:r>
                          <a:endParaRPr lang="en-US" sz="2400" kern="1200" spc="3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6209184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87604423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0</TotalTime>
  <Words>501</Words>
  <Application>Microsoft Office PowerPoint</Application>
  <PresentationFormat>Breitbild</PresentationFormat>
  <Paragraphs>144</Paragraphs>
  <Slides>18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 Math</vt:lpstr>
      <vt:lpstr>Montserrat Medium</vt:lpstr>
      <vt:lpstr>Wingdings</vt:lpstr>
      <vt:lpstr>AAU PowerPoint</vt:lpstr>
      <vt:lpstr>PowerPoint-Präsentation</vt:lpstr>
      <vt:lpstr>CONTENT</vt:lpstr>
      <vt:lpstr>Introduction, change random picture</vt:lpstr>
      <vt:lpstr>AAU – KNOWLEDGE FOR THE WORLD</vt:lpstr>
      <vt:lpstr>AAU – KNOWLEDGE FOR THE WORLD</vt:lpstr>
      <vt:lpstr>Time Management Table</vt:lpstr>
      <vt:lpstr>Problem statement and objectives</vt:lpstr>
      <vt:lpstr>Selection of topology</vt:lpstr>
      <vt:lpstr>System requirements</vt:lpstr>
      <vt:lpstr>Perturb &amp; Observe technique</vt:lpstr>
      <vt:lpstr>Perturb &amp; Observe technique</vt:lpstr>
      <vt:lpstr>Implementation</vt:lpstr>
      <vt:lpstr>Time Management Table</vt:lpstr>
      <vt:lpstr>Converter design, change random picture</vt:lpstr>
      <vt:lpstr>Converter design, change random picture</vt:lpstr>
      <vt:lpstr>Converter design, change random picture</vt:lpstr>
      <vt:lpstr>Converter design, change random picture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Thassilo Lang</cp:lastModifiedBy>
  <cp:revision>478</cp:revision>
  <cp:lastPrinted>2017-03-09T03:48:56Z</cp:lastPrinted>
  <dcterms:created xsi:type="dcterms:W3CDTF">2016-11-10T06:07:03Z</dcterms:created>
  <dcterms:modified xsi:type="dcterms:W3CDTF">2019-01-06T22:33:27Z</dcterms:modified>
</cp:coreProperties>
</file>